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30"/>
  </p:notesMasterIdLst>
  <p:sldIdLst>
    <p:sldId id="272" r:id="rId4"/>
    <p:sldId id="297" r:id="rId5"/>
    <p:sldId id="316" r:id="rId6"/>
    <p:sldId id="436" r:id="rId7"/>
    <p:sldId id="463" r:id="rId8"/>
    <p:sldId id="457" r:id="rId9"/>
    <p:sldId id="465" r:id="rId10"/>
    <p:sldId id="458" r:id="rId11"/>
    <p:sldId id="468" r:id="rId12"/>
    <p:sldId id="466" r:id="rId13"/>
    <p:sldId id="460" r:id="rId14"/>
    <p:sldId id="469" r:id="rId15"/>
    <p:sldId id="461" r:id="rId16"/>
    <p:sldId id="464" r:id="rId17"/>
    <p:sldId id="462" r:id="rId18"/>
    <p:sldId id="437" r:id="rId19"/>
    <p:sldId id="424" r:id="rId20"/>
    <p:sldId id="432" r:id="rId21"/>
    <p:sldId id="448" r:id="rId22"/>
    <p:sldId id="449" r:id="rId23"/>
    <p:sldId id="377" r:id="rId24"/>
    <p:sldId id="430" r:id="rId25"/>
    <p:sldId id="450" r:id="rId26"/>
    <p:sldId id="451" r:id="rId27"/>
    <p:sldId id="467" r:id="rId28"/>
    <p:sldId id="27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2018/11/22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2018/11/22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pooling/#maxpooling2d" TargetMode="External"/><Relationship Id="rId2" Type="http://schemas.openxmlformats.org/officeDocument/2006/relationships/hyperlink" Target="https://keras.io/layers/convolutional/#conv2d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第十六週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49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2018.11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—Pooling</a:t>
            </a:r>
            <a:r>
              <a:rPr lang="en-US" altLang="zh-TW" dirty="0" smtClean="0"/>
              <a:t>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Pooling Layer(</a:t>
            </a:r>
            <a:r>
              <a:rPr lang="zh-TW" altLang="en-US" sz="2800" dirty="0" smtClean="0"/>
              <a:t>池化層</a:t>
            </a:r>
            <a:r>
              <a:rPr lang="en-US" altLang="zh-TW" sz="2800" dirty="0" smtClean="0"/>
              <a:t>)</a:t>
            </a:r>
            <a:endParaRPr lang="zh-TW" altLang="en-US" sz="2800" dirty="0">
              <a:latin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zh-TW" sz="2400" dirty="0" smtClean="0"/>
              <a:t>Pooling</a:t>
            </a:r>
            <a:r>
              <a:rPr lang="zh-TW" altLang="en-US" sz="2400" dirty="0" smtClean="0"/>
              <a:t> 主流方法有 </a:t>
            </a:r>
            <a:r>
              <a:rPr lang="en-US" altLang="zh-TW" sz="2400" dirty="0" smtClean="0"/>
              <a:t>Max Pooling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Average Pooling</a:t>
            </a:r>
            <a:r>
              <a:rPr lang="zh-TW" altLang="en-US" sz="2400" dirty="0" smtClean="0"/>
              <a:t>，以</a:t>
            </a:r>
            <a:r>
              <a:rPr lang="en-US" altLang="zh-TW" sz="2400" dirty="0" smtClean="0"/>
              <a:t>Max Pooling</a:t>
            </a:r>
            <a:br>
              <a:rPr lang="en-US" altLang="zh-TW" sz="2400" dirty="0" smtClean="0"/>
            </a:br>
            <a:r>
              <a:rPr lang="zh-TW" altLang="en-US" sz="2400" dirty="0" smtClean="0"/>
              <a:t>為例，就是將取出矩陣中的最大值。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3"/>
          <a:stretch/>
        </p:blipFill>
        <p:spPr>
          <a:xfrm>
            <a:off x="1591734" y="3253153"/>
            <a:ext cx="9279466" cy="30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—Pooling</a:t>
            </a:r>
            <a:r>
              <a:rPr lang="en-US" altLang="zh-TW" dirty="0" smtClean="0"/>
              <a:t>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Pooling Layer(</a:t>
            </a:r>
            <a:r>
              <a:rPr lang="zh-TW" altLang="en-US" sz="2800" dirty="0" smtClean="0"/>
              <a:t>池化層</a:t>
            </a:r>
            <a:r>
              <a:rPr lang="en-US" altLang="zh-TW" sz="2800" dirty="0" smtClean="0"/>
              <a:t>)</a:t>
            </a:r>
            <a:endParaRPr lang="zh-TW" altLang="en-US" sz="2800" dirty="0">
              <a:latin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zh-TW" sz="2400" dirty="0" smtClean="0"/>
              <a:t>Pooling</a:t>
            </a:r>
            <a:r>
              <a:rPr lang="zh-TW" altLang="en-US" sz="2400" dirty="0" smtClean="0"/>
              <a:t> 的目的</a:t>
            </a:r>
            <a:endParaRPr lang="en-US" altLang="zh-TW" sz="2400" dirty="0" smtClean="0"/>
          </a:p>
          <a:p>
            <a:pPr lvl="2">
              <a:lnSpc>
                <a:spcPct val="100000"/>
              </a:lnSpc>
            </a:pPr>
            <a:endParaRPr lang="en-US" altLang="zh-TW" sz="2400" dirty="0" smtClean="0"/>
          </a:p>
          <a:p>
            <a:pPr marL="898398" lvl="2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平移不變性，不管分類對象在圖片的位置變化，仍能被識別出來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00000"/>
              </a:lnSpc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00000"/>
              </a:lnSpc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</a:rPr>
              <a:t>降低模型必須訓練的參數數量，避免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6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—Pooling</a:t>
            </a:r>
            <a:r>
              <a:rPr lang="en-US" altLang="zh-TW" dirty="0" smtClean="0"/>
              <a:t>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Pooling Layer(</a:t>
            </a:r>
            <a:r>
              <a:rPr lang="zh-TW" altLang="en-US" sz="2800" dirty="0" smtClean="0"/>
              <a:t>池化層</a:t>
            </a:r>
            <a:r>
              <a:rPr lang="en-US" altLang="zh-TW" sz="2800" dirty="0" smtClean="0"/>
              <a:t>)</a:t>
            </a:r>
            <a:endParaRPr lang="en-US" altLang="zh-TW" sz="2400" dirty="0" smtClean="0"/>
          </a:p>
          <a:p>
            <a:pPr marL="384048" lvl="2" indent="0">
              <a:lnSpc>
                <a:spcPct val="100000"/>
              </a:lnSpc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平移不變性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048" lvl="2" indent="0">
              <a:lnSpc>
                <a:spcPct val="100000"/>
              </a:lnSpc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8" r="22315"/>
          <a:stretch/>
        </p:blipFill>
        <p:spPr>
          <a:xfrm>
            <a:off x="3234268" y="2236235"/>
            <a:ext cx="4343400" cy="410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>
                <a:latin typeface="微軟正黑體" panose="020B0604030504040204" pitchFamily="34" charset="-120"/>
              </a:rPr>
              <a:t>—Flatten </a:t>
            </a:r>
            <a:r>
              <a:rPr lang="en-US" altLang="zh-TW" dirty="0" smtClean="0">
                <a:latin typeface="微軟正黑體" panose="020B0604030504040204" pitchFamily="34" charset="-120"/>
              </a:rPr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>
                <a:latin typeface="微軟正黑體" panose="020B0604030504040204" pitchFamily="34" charset="-120"/>
              </a:rPr>
              <a:t>Flatten </a:t>
            </a:r>
            <a:r>
              <a:rPr lang="en-US" altLang="zh-TW" sz="2800" dirty="0" smtClean="0">
                <a:latin typeface="微軟正黑體" panose="020B0604030504040204" pitchFamily="34" charset="-120"/>
              </a:rPr>
              <a:t>Layer</a:t>
            </a:r>
            <a:endParaRPr lang="zh-TW" altLang="en-US" sz="2800" dirty="0">
              <a:latin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zh-TW" sz="2400" dirty="0">
                <a:latin typeface="微軟正黑體" panose="020B0604030504040204" pitchFamily="34" charset="-120"/>
              </a:rPr>
              <a:t>Flatten 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>Layer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作用將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>feature maps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從二維矩陣轉換成一維向量。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29" y="2767922"/>
            <a:ext cx="6700520" cy="35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</a:rPr>
              <a:t>—</a:t>
            </a:r>
            <a:r>
              <a:rPr lang="en-US" altLang="zh-TW" dirty="0"/>
              <a:t>Fully Connected </a:t>
            </a:r>
            <a:r>
              <a:rPr lang="en-US" altLang="zh-TW" dirty="0" smtClean="0"/>
              <a:t>Layer</a:t>
            </a:r>
            <a:r>
              <a:rPr lang="en-US" altLang="zh-TW" b="1" dirty="0"/>
              <a:t>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Fully </a:t>
            </a:r>
            <a:r>
              <a:rPr lang="en-US" altLang="zh-TW" sz="2800" dirty="0"/>
              <a:t>Connected Layer</a:t>
            </a:r>
            <a:r>
              <a:rPr lang="en-US" altLang="zh-TW" sz="2800" b="1" dirty="0"/>
              <a:t> </a:t>
            </a:r>
            <a:endParaRPr lang="zh-TW" altLang="en-US" sz="2800" dirty="0" smtClean="0">
              <a:latin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zh-TW" sz="2400" dirty="0"/>
              <a:t>Fully Connected Layer</a:t>
            </a:r>
            <a:r>
              <a:rPr lang="en-US" altLang="zh-TW" sz="2400" b="1" dirty="0"/>
              <a:t> 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將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>Flatten</a:t>
            </a:r>
            <a:r>
              <a:rPr lang="zh-TW" altLang="en-US" sz="2400" dirty="0" smtClean="0">
                <a:latin typeface="微軟正黑體" panose="020B0604030504040204" pitchFamily="34" charset="-120"/>
              </a:rPr>
              <a:t>後的向量作為輸入，</a:t>
            </a:r>
            <a:r>
              <a:rPr lang="en-US" altLang="zh-TW" sz="2400" dirty="0" smtClean="0">
                <a:latin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</a:rPr>
              <a:t>輸出圖片為該類別的機率。</a:t>
            </a:r>
            <a:endParaRPr lang="en-US" altLang="zh-TW" sz="2400" dirty="0" smtClean="0">
              <a:latin typeface="微軟正黑體" panose="020B0604030504040204" pitchFamily="34" charset="-120"/>
            </a:endParaRPr>
          </a:p>
          <a:p>
            <a:pPr marL="384048" lvl="2" indent="0">
              <a:lnSpc>
                <a:spcPct val="100000"/>
              </a:lnSpc>
              <a:buNone/>
            </a:pPr>
            <a:endParaRPr lang="en-US" altLang="zh-TW" sz="2400" dirty="0" smtClean="0"/>
          </a:p>
          <a:p>
            <a:pPr lvl="2">
              <a:lnSpc>
                <a:spcPct val="10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第二層</a:t>
            </a:r>
            <a:r>
              <a:rPr lang="en-US" altLang="zh-TW" sz="2400" dirty="0"/>
              <a:t>Fully Connected </a:t>
            </a:r>
            <a:r>
              <a:rPr lang="en-US" altLang="zh-TW" sz="2400" dirty="0" smtClean="0"/>
              <a:t>Layer</a:t>
            </a:r>
            <a:r>
              <a:rPr lang="zh-TW" altLang="en-US" sz="2400" dirty="0" smtClean="0"/>
              <a:t>的</a:t>
            </a:r>
            <a:r>
              <a:rPr lang="en-US" altLang="zh-TW" sz="2400" dirty="0" smtClean="0"/>
              <a:t>unit</a:t>
            </a:r>
            <a:r>
              <a:rPr lang="zh-TW" altLang="en-US" sz="2400" dirty="0" smtClean="0"/>
              <a:t>數必須等於</a:t>
            </a:r>
            <a:r>
              <a:rPr lang="en-US" altLang="zh-TW" sz="2400" dirty="0" smtClean="0"/>
              <a:t>class</a:t>
            </a:r>
            <a:r>
              <a:rPr lang="zh-TW" altLang="en-US" sz="2400" dirty="0" smtClean="0"/>
              <a:t>的數量，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1.</a:t>
            </a:r>
            <a:r>
              <a:rPr lang="zh-TW" altLang="en-US" sz="2400" dirty="0" smtClean="0"/>
              <a:t> 二元分類問題，建議使用</a:t>
            </a:r>
            <a:r>
              <a:rPr lang="en-US" altLang="zh-TW" sz="2400" dirty="0" smtClean="0"/>
              <a:t>sigmoid</a:t>
            </a:r>
            <a:r>
              <a:rPr lang="zh-TW" altLang="en-US" sz="2400" dirty="0" smtClean="0"/>
              <a:t>作為激活函數，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2.</a:t>
            </a:r>
            <a:r>
              <a:rPr lang="zh-TW" altLang="en-US" sz="2400" dirty="0" smtClean="0"/>
              <a:t> 多分類問題，使用</a:t>
            </a:r>
            <a:r>
              <a:rPr lang="en-US" altLang="zh-TW" sz="2400" dirty="0" err="1" smtClean="0"/>
              <a:t>softmax</a:t>
            </a:r>
            <a:r>
              <a:rPr lang="zh-TW" altLang="en-US" sz="2400" dirty="0" smtClean="0"/>
              <a:t>作為激活函數。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8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642830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利用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建立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CNN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模型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958" t="31358" r="32084" b="28889"/>
          <a:stretch/>
        </p:blipFill>
        <p:spPr>
          <a:xfrm>
            <a:off x="1071880" y="1193799"/>
            <a:ext cx="10072200" cy="41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97" t="25803" r="41736" b="43210"/>
          <a:stretch/>
        </p:blipFill>
        <p:spPr>
          <a:xfrm>
            <a:off x="1071880" y="1253065"/>
            <a:ext cx="7919720" cy="31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820" t="26297" r="56111" b="14691"/>
          <a:stretch/>
        </p:blipFill>
        <p:spPr>
          <a:xfrm>
            <a:off x="1071880" y="566406"/>
            <a:ext cx="5210387" cy="575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28" t="23827" r="55972" b="4938"/>
          <a:stretch/>
        </p:blipFill>
        <p:spPr>
          <a:xfrm>
            <a:off x="1071880" y="566406"/>
            <a:ext cx="4304453" cy="57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CNN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利用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 建立一個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CNN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模型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—</a:t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以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MNIST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數據集為例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305" t="29877" r="49861" b="32963"/>
          <a:stretch/>
        </p:blipFill>
        <p:spPr>
          <a:xfrm>
            <a:off x="1071880" y="1168400"/>
            <a:ext cx="6313712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237" t="26543" r="43888" b="4074"/>
          <a:stretch/>
        </p:blipFill>
        <p:spPr>
          <a:xfrm>
            <a:off x="1071880" y="566405"/>
            <a:ext cx="6184053" cy="57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28" t="23580" r="46250" b="5926"/>
          <a:stretch/>
        </p:blipFill>
        <p:spPr>
          <a:xfrm>
            <a:off x="1071879" y="566405"/>
            <a:ext cx="5777653" cy="57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957" t="23580" r="31598" b="43333"/>
          <a:stretch/>
        </p:blipFill>
        <p:spPr>
          <a:xfrm>
            <a:off x="1071880" y="566406"/>
            <a:ext cx="6637867" cy="22690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4166" t="28890" r="38404" b="19012"/>
          <a:stretch/>
        </p:blipFill>
        <p:spPr>
          <a:xfrm>
            <a:off x="1071881" y="2768600"/>
            <a:ext cx="5735320" cy="35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097" t="34198" r="56112" b="27284"/>
          <a:stretch/>
        </p:blipFill>
        <p:spPr>
          <a:xfrm>
            <a:off x="1071880" y="1193800"/>
            <a:ext cx="5692987" cy="414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Keras</a:t>
            </a:r>
            <a:r>
              <a:rPr lang="zh-TW" altLang="en-US" dirty="0" smtClean="0"/>
              <a:t>有關</a:t>
            </a:r>
            <a:r>
              <a:rPr lang="en-US" altLang="zh-TW" dirty="0" err="1" smtClean="0"/>
              <a:t>cnn</a:t>
            </a:r>
            <a:r>
              <a:rPr lang="zh-TW" altLang="en-US" dirty="0" smtClean="0"/>
              <a:t>模型的文檔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+mn-ea"/>
              </a:rPr>
              <a:t>Convolutional </a:t>
            </a:r>
            <a:r>
              <a:rPr lang="en-US" altLang="zh-TW" dirty="0" smtClean="0">
                <a:latin typeface="+mn-ea"/>
              </a:rPr>
              <a:t>Layers</a:t>
            </a:r>
            <a:r>
              <a:rPr lang="zh-TW" altLang="en-US" dirty="0" smtClean="0">
                <a:latin typeface="+mn-ea"/>
              </a:rPr>
              <a:t>： </a:t>
            </a:r>
            <a:r>
              <a:rPr lang="en-US" altLang="zh-TW" dirty="0" smtClean="0">
                <a:latin typeface="+mn-ea"/>
                <a:hlinkClick r:id="rId2"/>
              </a:rPr>
              <a:t>https</a:t>
            </a:r>
            <a:r>
              <a:rPr lang="en-US" altLang="zh-TW" dirty="0">
                <a:latin typeface="+mn-ea"/>
                <a:hlinkClick r:id="rId2"/>
              </a:rPr>
              <a:t>://keras.io/layers/convolutional/#</a:t>
            </a:r>
            <a:r>
              <a:rPr lang="en-US" altLang="zh-TW" dirty="0" smtClean="0">
                <a:latin typeface="+mn-ea"/>
                <a:hlinkClick r:id="rId2"/>
              </a:rPr>
              <a:t>conv2d</a:t>
            </a:r>
            <a:endParaRPr lang="en-US" altLang="zh-TW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latin typeface="+mn-ea"/>
              </a:rPr>
              <a:t>Pooling </a:t>
            </a:r>
            <a:r>
              <a:rPr lang="en-US" altLang="zh-TW" dirty="0" smtClean="0">
                <a:latin typeface="+mn-ea"/>
              </a:rPr>
              <a:t>Layers</a:t>
            </a:r>
            <a:r>
              <a:rPr lang="zh-TW" altLang="en-US" dirty="0" smtClean="0">
                <a:latin typeface="+mn-ea"/>
              </a:rPr>
              <a:t>： </a:t>
            </a:r>
            <a:r>
              <a:rPr lang="en-US" altLang="zh-TW" dirty="0">
                <a:latin typeface="+mn-ea"/>
                <a:hlinkClick r:id="rId3"/>
              </a:rPr>
              <a:t>https://keras.io/layers/pooling/#</a:t>
            </a:r>
            <a:r>
              <a:rPr lang="en-US" altLang="zh-TW" dirty="0" smtClean="0">
                <a:latin typeface="+mn-ea"/>
                <a:hlinkClick r:id="rId3"/>
              </a:rPr>
              <a:t>maxpooling2d</a:t>
            </a:r>
            <a:endParaRPr lang="en-US" altLang="zh-TW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6047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642830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CNN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430867"/>
            <a:ext cx="10058401" cy="4402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/>
              <a:t>卷積神經網絡</a:t>
            </a:r>
            <a:r>
              <a:rPr lang="en-US" altLang="zh-TW" sz="2800" dirty="0"/>
              <a:t>(Convolutional Neural Network)</a:t>
            </a:r>
            <a:r>
              <a:rPr lang="zh-TW" altLang="en-US" sz="2800" dirty="0"/>
              <a:t>簡稱</a:t>
            </a:r>
            <a:r>
              <a:rPr lang="en-US" altLang="zh-TW" sz="2800" dirty="0"/>
              <a:t>CNN</a:t>
            </a:r>
            <a:endParaRPr lang="zh-TW" altLang="en-US" sz="2800" dirty="0">
              <a:latin typeface="+mj-ea"/>
            </a:endParaRPr>
          </a:p>
          <a:p>
            <a:pPr lvl="2">
              <a:lnSpc>
                <a:spcPct val="100000"/>
              </a:lnSpc>
            </a:pPr>
            <a:r>
              <a:rPr lang="en-US" altLang="zh-TW" sz="2400" dirty="0" smtClean="0"/>
              <a:t>CNN</a:t>
            </a:r>
            <a:r>
              <a:rPr lang="zh-TW" altLang="en-US" sz="2400" dirty="0" smtClean="0"/>
              <a:t>模型概念圖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"/>
          <a:stretch/>
        </p:blipFill>
        <p:spPr>
          <a:xfrm>
            <a:off x="1532466" y="2780025"/>
            <a:ext cx="10058400" cy="35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2868" y="1600200"/>
            <a:ext cx="11336866" cy="44026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/>
              <a:t>卷積運算就是將原始圖片的與</a:t>
            </a:r>
            <a:r>
              <a:rPr lang="en-US" altLang="zh-TW" sz="2800" dirty="0"/>
              <a:t>Feature Detector(filter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兩矩陣相後相加。</a:t>
            </a:r>
            <a:r>
              <a:rPr lang="en-US" altLang="zh-TW" sz="2800" dirty="0">
                <a:latin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4608" r="4295" b="4075"/>
          <a:stretch/>
        </p:blipFill>
        <p:spPr>
          <a:xfrm>
            <a:off x="2544929" y="2311399"/>
            <a:ext cx="8779933" cy="38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2733" y="1529381"/>
            <a:ext cx="11573933" cy="49106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/>
              <a:t>卷積運算就是將原始圖片的與</a:t>
            </a:r>
            <a:r>
              <a:rPr lang="en-US" altLang="zh-TW" sz="2800" dirty="0"/>
              <a:t>Feature Detector(filter)</a:t>
            </a:r>
            <a:r>
              <a:rPr lang="zh-TW" altLang="en-US" sz="2800" dirty="0"/>
              <a:t>兩矩陣相乘後相加。</a:t>
            </a:r>
            <a:r>
              <a:rPr lang="en-US" altLang="zh-TW" sz="2800" dirty="0">
                <a:latin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endParaRPr lang="en-US" altLang="zh-TW" sz="2600" b="1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7838" r="3670" b="4578"/>
          <a:stretch/>
        </p:blipFill>
        <p:spPr>
          <a:xfrm>
            <a:off x="2544929" y="2250225"/>
            <a:ext cx="9169400" cy="39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393915"/>
            <a:ext cx="10281920" cy="491066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filter</a:t>
            </a:r>
            <a:r>
              <a:rPr lang="zh-TW" altLang="en-US" sz="2800" dirty="0" smtClean="0"/>
              <a:t>從圖像</a:t>
            </a:r>
            <a:r>
              <a:rPr lang="zh-TW" altLang="en-US" sz="2800" dirty="0" smtClean="0"/>
              <a:t>取出</a:t>
            </a:r>
            <a:r>
              <a:rPr lang="zh-TW" altLang="en-US" sz="2800" dirty="0" smtClean="0"/>
              <a:t>特徵得到 </a:t>
            </a:r>
            <a:r>
              <a:rPr lang="en-US" altLang="zh-TW" sz="2800" dirty="0"/>
              <a:t>Feature</a:t>
            </a:r>
            <a:r>
              <a:rPr lang="zh-TW" altLang="en-US" sz="2800" dirty="0"/>
              <a:t> </a:t>
            </a:r>
            <a:r>
              <a:rPr lang="en-US" altLang="zh-TW" sz="2800" dirty="0"/>
              <a:t>maps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2166151"/>
            <a:ext cx="10058400" cy="35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737360"/>
            <a:ext cx="10058401" cy="49106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800" dirty="0"/>
              <a:t>卷積運算後，使用</a:t>
            </a:r>
            <a:r>
              <a:rPr lang="en-US" altLang="zh-TW" sz="2800" dirty="0" err="1"/>
              <a:t>relu</a:t>
            </a:r>
            <a:r>
              <a:rPr lang="zh-TW" altLang="en-US" sz="2800" dirty="0"/>
              <a:t>函數去除</a:t>
            </a:r>
            <a:r>
              <a:rPr lang="en-US" altLang="zh-TW" sz="2800" dirty="0"/>
              <a:t>Feature</a:t>
            </a:r>
            <a:r>
              <a:rPr lang="zh-TW" altLang="en-US" sz="2800" dirty="0"/>
              <a:t> </a:t>
            </a:r>
            <a:r>
              <a:rPr lang="en-US" altLang="zh-TW" sz="2800" dirty="0"/>
              <a:t>maps</a:t>
            </a:r>
            <a:r>
              <a:rPr lang="zh-TW" altLang="en-US" sz="2800" dirty="0"/>
              <a:t>中的負</a:t>
            </a:r>
            <a:r>
              <a:rPr lang="zh-TW" altLang="en-US" sz="2800" dirty="0" smtClean="0"/>
              <a:t>值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  強化圖像的特徵，去除雜訊。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由</a:t>
            </a:r>
            <a:r>
              <a:rPr lang="en-US" altLang="zh-TW" sz="2800" dirty="0" err="1" smtClean="0"/>
              <a:t>AlexNet</a:t>
            </a:r>
            <a:r>
              <a:rPr lang="zh-TW" altLang="en-US" sz="2800" dirty="0" smtClean="0"/>
              <a:t>模型首創此方法</a:t>
            </a:r>
            <a:r>
              <a:rPr lang="en-US" altLang="zh-TW" sz="2800" dirty="0" smtClean="0"/>
              <a:t>)</a:t>
            </a:r>
            <a:r>
              <a:rPr lang="en-US" altLang="zh-TW" sz="2800" dirty="0">
                <a:latin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3034024"/>
            <a:ext cx="10058400" cy="3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737360"/>
            <a:ext cx="10058401" cy="49106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4" y="2633133"/>
            <a:ext cx="5224612" cy="37253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70" y="2548698"/>
            <a:ext cx="5473390" cy="37398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12333" y="2091267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+mn-ea"/>
              </a:rPr>
              <a:t>沒使用</a:t>
            </a:r>
            <a:r>
              <a:rPr lang="en-US" altLang="zh-TW" b="1" dirty="0" err="1" smtClean="0">
                <a:latin typeface="+mn-ea"/>
              </a:rPr>
              <a:t>ReLu</a:t>
            </a:r>
            <a:r>
              <a:rPr lang="zh-TW" altLang="en-US" b="1" dirty="0" smtClean="0">
                <a:latin typeface="+mn-ea"/>
              </a:rPr>
              <a:t>：</a:t>
            </a:r>
            <a:r>
              <a:rPr lang="en-US" altLang="zh-TW" b="1" dirty="0" smtClean="0">
                <a:latin typeface="+mn-ea"/>
              </a:rPr>
              <a:t>                                                        </a:t>
            </a:r>
            <a:r>
              <a:rPr lang="zh-TW" altLang="en-US" b="1" smtClean="0">
                <a:latin typeface="+mn-ea"/>
              </a:rPr>
              <a:t>有使用</a:t>
            </a:r>
            <a:r>
              <a:rPr lang="en-US" altLang="zh-TW" b="1" dirty="0" err="1" smtClean="0">
                <a:latin typeface="+mn-ea"/>
              </a:rPr>
              <a:t>ReLu</a:t>
            </a:r>
            <a:r>
              <a:rPr lang="zh-TW" altLang="en-US" b="1" dirty="0" smtClean="0">
                <a:latin typeface="+mn-ea"/>
              </a:rPr>
              <a:t>：</a:t>
            </a:r>
            <a:endParaRPr lang="en-US" altLang="zh-TW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3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18224</TotalTime>
  <Words>348</Words>
  <Application>Microsoft Office PowerPoint</Application>
  <PresentationFormat>寬螢幕</PresentationFormat>
  <Paragraphs>81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DejaVu Sans</vt:lpstr>
      <vt:lpstr>微軟正黑體</vt:lpstr>
      <vt:lpstr>新細明體</vt:lpstr>
      <vt:lpstr>Arial</vt:lpstr>
      <vt:lpstr>Calibri</vt:lpstr>
      <vt:lpstr>Wingdings</vt:lpstr>
      <vt:lpstr>Office 佈景主題</vt:lpstr>
      <vt:lpstr>1_回顧</vt:lpstr>
      <vt:lpstr>有機</vt:lpstr>
      <vt:lpstr>PowerPoint 簡報</vt:lpstr>
      <vt:lpstr>PowerPoint 簡報</vt:lpstr>
      <vt:lpstr>CNN介紹</vt:lpstr>
      <vt:lpstr>CNN介紹—Convolutional Layer</vt:lpstr>
      <vt:lpstr>CNN介紹—Convolutional Layer</vt:lpstr>
      <vt:lpstr>CNN介紹—Convolutional Layer</vt:lpstr>
      <vt:lpstr>CNN介紹—Convolutional Layer</vt:lpstr>
      <vt:lpstr>CNN介紹—Convolutional Layer</vt:lpstr>
      <vt:lpstr>CNN介紹—Convolutional Layer</vt:lpstr>
      <vt:lpstr>CNN介紹—Pooling Layer</vt:lpstr>
      <vt:lpstr>CNN介紹—Pooling Layer</vt:lpstr>
      <vt:lpstr>CNN介紹—Pooling Layer</vt:lpstr>
      <vt:lpstr>CNN介紹—Flatten Layer</vt:lpstr>
      <vt:lpstr>CNN介紹—Fully Connected Layer </vt:lpstr>
      <vt:lpstr>利用Keras建立CNN模型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Keras有關cnn模型的文檔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1040</cp:revision>
  <dcterms:created xsi:type="dcterms:W3CDTF">2018-04-17T05:15:45Z</dcterms:created>
  <dcterms:modified xsi:type="dcterms:W3CDTF">2018-11-22T09:25:34Z</dcterms:modified>
</cp:coreProperties>
</file>